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3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25" r:id="rId2"/>
    <p:sldMasterId id="2147483827" r:id="rId3"/>
    <p:sldMasterId id="2147483829" r:id="rId4"/>
    <p:sldMasterId id="2147483831" r:id="rId5"/>
    <p:sldMasterId id="2147483833" r:id="rId6"/>
    <p:sldMasterId id="2147484361" r:id="rId7"/>
  </p:sldMasterIdLst>
  <p:notesMasterIdLst>
    <p:notesMasterId r:id="rId25"/>
  </p:notesMasterIdLst>
  <p:handoutMasterIdLst>
    <p:handoutMasterId r:id="rId26"/>
  </p:handoutMasterIdLst>
  <p:sldIdLst>
    <p:sldId id="313" r:id="rId8"/>
    <p:sldId id="257" r:id="rId9"/>
    <p:sldId id="305" r:id="rId10"/>
    <p:sldId id="306" r:id="rId11"/>
    <p:sldId id="304" r:id="rId12"/>
    <p:sldId id="307" r:id="rId13"/>
    <p:sldId id="291" r:id="rId14"/>
    <p:sldId id="292" r:id="rId15"/>
    <p:sldId id="314" r:id="rId16"/>
    <p:sldId id="294" r:id="rId17"/>
    <p:sldId id="296" r:id="rId18"/>
    <p:sldId id="310" r:id="rId19"/>
    <p:sldId id="312" r:id="rId20"/>
    <p:sldId id="311" r:id="rId21"/>
    <p:sldId id="300" r:id="rId22"/>
    <p:sldId id="309" r:id="rId23"/>
    <p:sldId id="302" r:id="rId24"/>
  </p:sldIdLst>
  <p:sldSz cx="9144000" cy="6858000" type="screen4x3"/>
  <p:notesSz cx="6759575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07"/>
    <a:srgbClr val="FFFFCC"/>
    <a:srgbClr val="E3FA06"/>
    <a:srgbClr val="9999FF"/>
    <a:srgbClr val="CC0000"/>
    <a:srgbClr val="0033CC"/>
    <a:srgbClr val="CCFF99"/>
    <a:srgbClr val="990033"/>
    <a:srgbClr val="FF000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393" autoAdjust="0"/>
  </p:normalViewPr>
  <p:slideViewPr>
    <p:cSldViewPr>
      <p:cViewPr varScale="1">
        <p:scale>
          <a:sx n="104" d="100"/>
          <a:sy n="104" d="100"/>
        </p:scale>
        <p:origin x="-1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463084909757506E-2"/>
          <c:y val="5.9128513194227961E-2"/>
          <c:w val="0.83002480400728418"/>
          <c:h val="0.73470794856201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0547716920342216E-2"/>
                  <c:y val="-2.7557701922008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888886742052815"/>
                  <c:y val="-2.204637852738583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3826,4</a:t>
                    </a:r>
                    <a:r>
                      <a:rPr lang="ru-RU" dirty="0" smtClean="0"/>
                      <a:t> – 184,1%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2078.1</c:v>
                </c:pt>
                <c:pt idx="1">
                  <c:v>3826.4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Промышленность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413132840312429E-2"/>
                  <c:y val="-1.9290391345406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122063732049096"/>
                  <c:y val="-1.653462115320519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3113,7</a:t>
                    </a:r>
                    <a:r>
                      <a:rPr lang="ru-RU" dirty="0" smtClean="0"/>
                      <a:t>- 226,3%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1375.7</c:v>
                </c:pt>
                <c:pt idx="1">
                  <c:v>3113.7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с/х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5946778860319813E-2"/>
                  <c:y val="-1.9290391345406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5148654980364618E-2"/>
                  <c:y val="-3.03134721142095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410,8</a:t>
                    </a:r>
                    <a:r>
                      <a:rPr lang="ru-RU" dirty="0" smtClean="0"/>
                      <a:t> – 78,8%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Лист1!$B$4:$C$4</c:f>
              <c:numCache>
                <c:formatCode>General</c:formatCode>
                <c:ptCount val="2"/>
                <c:pt idx="0">
                  <c:v>521.6</c:v>
                </c:pt>
                <c:pt idx="1">
                  <c:v>410.8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05666048"/>
        <c:axId val="73245824"/>
        <c:axId val="0"/>
      </c:bar3DChart>
      <c:catAx>
        <c:axId val="105666048"/>
        <c:scaling>
          <c:orientation val="minMax"/>
        </c:scaling>
        <c:delete val="0"/>
        <c:axPos val="b"/>
        <c:majorTickMark val="out"/>
        <c:minorTickMark val="none"/>
        <c:tickLblPos val="nextTo"/>
        <c:crossAx val="73245824"/>
        <c:crosses val="autoZero"/>
        <c:auto val="1"/>
        <c:lblAlgn val="ctr"/>
        <c:lblOffset val="100"/>
        <c:noMultiLvlLbl val="0"/>
      </c:catAx>
      <c:valAx>
        <c:axId val="73245824"/>
        <c:scaling>
          <c:orientation val="minMax"/>
          <c:max val="4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5666048"/>
        <c:crosses val="autoZero"/>
        <c:crossBetween val="between"/>
        <c:majorUnit val="800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74192836231625"/>
          <c:y val="7.4733934791559098E-2"/>
          <c:w val="0.8520024539847928"/>
          <c:h val="0.7904001271100595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5201087243468353"/>
                  <c:y val="-2.074932850598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2278988759308"/>
                  <c:y val="-4.92796552017095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28396,8-110%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25807.7</c:v>
                </c:pt>
                <c:pt idx="1">
                  <c:v>28396.799999999999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4049024"/>
        <c:axId val="105797824"/>
        <c:axId val="0"/>
      </c:bar3DChart>
      <c:catAx>
        <c:axId val="34049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5797824"/>
        <c:crosses val="autoZero"/>
        <c:auto val="1"/>
        <c:lblAlgn val="ctr"/>
        <c:lblOffset val="100"/>
        <c:noMultiLvlLbl val="0"/>
      </c:catAx>
      <c:valAx>
        <c:axId val="105797824"/>
        <c:scaling>
          <c:orientation val="minMax"/>
          <c:max val="30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049024"/>
        <c:crosses val="autoZero"/>
        <c:crossBetween val="between"/>
        <c:majorUnit val="5000"/>
      </c:valAx>
      <c:spPr>
        <a:noFill/>
        <a:ln w="25384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692934969283839"/>
          <c:y val="4.4931133303749711E-2"/>
          <c:w val="0.86226874821267563"/>
          <c:h val="0.76921594264692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полуг. 2017 г.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Пром</c:v>
                </c:pt>
                <c:pt idx="1">
                  <c:v>с/х</c:v>
                </c:pt>
                <c:pt idx="2">
                  <c:v>обр</c:v>
                </c:pt>
                <c:pt idx="3">
                  <c:v>здрав</c:v>
                </c:pt>
                <c:pt idx="5">
                  <c:v>район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30841.5</c:v>
                </c:pt>
                <c:pt idx="1">
                  <c:v>22360</c:v>
                </c:pt>
                <c:pt idx="2">
                  <c:v>23513.7</c:v>
                </c:pt>
                <c:pt idx="3">
                  <c:v>25023.4</c:v>
                </c:pt>
                <c:pt idx="5">
                  <c:v>25807.7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полуг. 2018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551557023020076E-2"/>
                  <c:y val="2.199385717301460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5994720298707424E-3"/>
                  <c:y val="-2.9645063428572694E-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101716167169401E-2"/>
                  <c:y val="-1.88114689466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151757646144899E-2"/>
                  <c:y val="-7.5708274755463267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6276806441341278E-2"/>
                  <c:y val="-9.5506692346119196E-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Пром</c:v>
                </c:pt>
                <c:pt idx="1">
                  <c:v>с/х</c:v>
                </c:pt>
                <c:pt idx="2">
                  <c:v>обр</c:v>
                </c:pt>
                <c:pt idx="3">
                  <c:v>здрав</c:v>
                </c:pt>
                <c:pt idx="5">
                  <c:v>район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33347.9</c:v>
                </c:pt>
                <c:pt idx="1">
                  <c:v>24583.9</c:v>
                </c:pt>
                <c:pt idx="2">
                  <c:v>25078.2</c:v>
                </c:pt>
                <c:pt idx="3">
                  <c:v>29488.5</c:v>
                </c:pt>
                <c:pt idx="5">
                  <c:v>28396.799999999999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5327488"/>
        <c:axId val="104301120"/>
        <c:axId val="0"/>
      </c:bar3DChart>
      <c:catAx>
        <c:axId val="35327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4301120"/>
        <c:crosses val="autoZero"/>
        <c:auto val="1"/>
        <c:lblAlgn val="ctr"/>
        <c:lblOffset val="100"/>
        <c:noMultiLvlLbl val="0"/>
      </c:catAx>
      <c:valAx>
        <c:axId val="104301120"/>
        <c:scaling>
          <c:orientation val="minMax"/>
          <c:max val="35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327488"/>
        <c:crosses val="autoZero"/>
        <c:crossBetween val="between"/>
        <c:majorUnit val="7000"/>
      </c:valAx>
      <c:spPr>
        <a:noFill/>
        <a:ln w="25385">
          <a:noFill/>
        </a:ln>
      </c:spPr>
    </c:plotArea>
    <c:legend>
      <c:legendPos val="b"/>
      <c:layout>
        <c:manualLayout>
          <c:xMode val="edge"/>
          <c:yMode val="edge"/>
          <c:x val="0.19832347022769042"/>
          <c:y val="0.92196944984583484"/>
          <c:w val="0.60335292741996216"/>
          <c:h val="7.5292424295671026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140914758068406E-2"/>
          <c:y val="7.0136675698822079E-2"/>
          <c:w val="0.88626249720850325"/>
          <c:h val="0.82583812630353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2574477321449887"/>
                  <c:y val="2.5558754341304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310319429528406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451,5-104,4%*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429</c:v>
                </c:pt>
                <c:pt idx="1">
                  <c:v>451.5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195,3</a:t>
                    </a:r>
                    <a:r>
                      <a:rPr lang="ru-RU" smtClean="0"/>
                      <a:t> – 80,5%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25804544"/>
        <c:axId val="73248128"/>
        <c:axId val="0"/>
      </c:bar3DChart>
      <c:catAx>
        <c:axId val="125804544"/>
        <c:scaling>
          <c:orientation val="minMax"/>
        </c:scaling>
        <c:delete val="0"/>
        <c:axPos val="b"/>
        <c:majorTickMark val="out"/>
        <c:minorTickMark val="none"/>
        <c:tickLblPos val="nextTo"/>
        <c:crossAx val="73248128"/>
        <c:crosses val="autoZero"/>
        <c:auto val="1"/>
        <c:lblAlgn val="ctr"/>
        <c:lblOffset val="100"/>
        <c:noMultiLvlLbl val="0"/>
      </c:catAx>
      <c:valAx>
        <c:axId val="73248128"/>
        <c:scaling>
          <c:orientation val="minMax"/>
          <c:max val="45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5804544"/>
        <c:crosses val="autoZero"/>
        <c:crossBetween val="between"/>
        <c:majorUnit val="9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372064324007574E-2"/>
          <c:y val="4.3338526111477808E-2"/>
          <c:w val="0.8896077178788413"/>
          <c:h val="0.793301969715783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ЮЛ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8991470083571262E-3"/>
                  <c:y val="-4.0110566744540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8991470083570958E-3"/>
                  <c:y val="-3.89049909487181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346 (-22)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01.07.2017 г.</c:v>
                </c:pt>
                <c:pt idx="1">
                  <c:v>01.07.2018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368</c:v>
                </c:pt>
                <c:pt idx="1">
                  <c:v>346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ИП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1757939961403466"/>
                  <c:y val="-3.68953527855277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554306723121287"/>
                  <c:y val="2.593666063247874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75</a:t>
                    </a:r>
                    <a:r>
                      <a:rPr lang="ru-RU" baseline="0" dirty="0" smtClean="0"/>
                      <a:t> (+67)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01.07.2017 г.</c:v>
                </c:pt>
                <c:pt idx="1">
                  <c:v>01.07.2018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608</c:v>
                </c:pt>
                <c:pt idx="1">
                  <c:v>675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1677824"/>
        <c:axId val="104306304"/>
        <c:axId val="0"/>
      </c:bar3DChart>
      <c:catAx>
        <c:axId val="41677824"/>
        <c:scaling>
          <c:orientation val="minMax"/>
        </c:scaling>
        <c:delete val="0"/>
        <c:axPos val="b"/>
        <c:majorTickMark val="out"/>
        <c:minorTickMark val="none"/>
        <c:tickLblPos val="nextTo"/>
        <c:crossAx val="104306304"/>
        <c:crosses val="autoZero"/>
        <c:auto val="1"/>
        <c:lblAlgn val="ctr"/>
        <c:lblOffset val="100"/>
        <c:noMultiLvlLbl val="0"/>
      </c:catAx>
      <c:valAx>
        <c:axId val="104306304"/>
        <c:scaling>
          <c:orientation val="minMax"/>
          <c:max val="7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1677824"/>
        <c:crosses val="autoZero"/>
        <c:crossBetween val="between"/>
        <c:majorUnit val="100"/>
      </c:valAx>
    </c:plotArea>
    <c:legend>
      <c:legendPos val="b"/>
      <c:layout>
        <c:manualLayout>
          <c:xMode val="edge"/>
          <c:yMode val="edge"/>
          <c:x val="5.1814942855632047E-2"/>
          <c:y val="0.92142583115764931"/>
          <c:w val="0.9"/>
          <c:h val="7.5818398650149985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599733360183457E-2"/>
          <c:y val="8.4540013670253822E-2"/>
          <c:w val="0.88686605002100061"/>
          <c:h val="0.729642251310226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Районный бюджет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1447562417109319"/>
                  <c:y val="4.96814907889733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933769310300808"/>
                  <c:y val="-9.9362981577946746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183,4-123%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149.1</c:v>
                </c:pt>
                <c:pt idx="1">
                  <c:v>183.4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 поселений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956004720322763E-2"/>
                  <c:y val="-4.22292671706274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270749102758621E-2"/>
                  <c:y val="-5.46496398678707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11,5-138,4%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8.3000000000000007</c:v>
                </c:pt>
                <c:pt idx="1">
                  <c:v>11.5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9232768"/>
        <c:axId val="104306880"/>
        <c:axId val="0"/>
      </c:bar3DChart>
      <c:catAx>
        <c:axId val="13923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4306880"/>
        <c:crosses val="autoZero"/>
        <c:auto val="1"/>
        <c:lblAlgn val="ctr"/>
        <c:lblOffset val="100"/>
        <c:noMultiLvlLbl val="0"/>
      </c:catAx>
      <c:valAx>
        <c:axId val="104306880"/>
        <c:scaling>
          <c:orientation val="minMax"/>
          <c:max val="2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232768"/>
        <c:crosses val="autoZero"/>
        <c:crossBetween val="between"/>
        <c:majorUnit val="50"/>
        <c:minorUnit val="12"/>
      </c:valAx>
      <c:spPr>
        <a:noFill/>
        <a:ln w="25384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409">
          <a:noFill/>
        </a:ln>
      </c:spPr>
    </c:sideWall>
    <c:backWall>
      <c:thickness val="0"/>
      <c:spPr>
        <a:noFill/>
        <a:ln w="25409">
          <a:noFill/>
        </a:ln>
      </c:spPr>
    </c:backWall>
    <c:plotArea>
      <c:layout>
        <c:manualLayout>
          <c:layoutTarget val="inner"/>
          <c:xMode val="edge"/>
          <c:yMode val="edge"/>
          <c:x val="5.9320358693910571E-2"/>
          <c:y val="5.9942085260797931E-2"/>
          <c:w val="0.53300635689720044"/>
          <c:h val="0.91646463370743481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3"/>
            <c:bubble3D val="0"/>
            <c:spPr>
              <a:solidFill>
                <a:srgbClr val="9999FF"/>
              </a:solidFill>
            </c:spPr>
          </c:dPt>
          <c:dPt>
            <c:idx val="4"/>
            <c:bubble3D val="0"/>
          </c:dPt>
          <c:dPt>
            <c:idx val="5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"/>
            <c:bubble3D val="0"/>
          </c:dPt>
          <c:dPt>
            <c:idx val="7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bubble3D val="0"/>
            <c:spPr>
              <a:solidFill>
                <a:srgbClr val="C00000"/>
              </a:solidFill>
            </c:spPr>
          </c:dPt>
          <c:dPt>
            <c:idx val="9"/>
            <c:bubble3D val="0"/>
            <c:spPr>
              <a:solidFill>
                <a:srgbClr val="F9F907"/>
              </a:solidFill>
            </c:spPr>
          </c:dPt>
          <c:dPt>
            <c:idx val="10"/>
            <c:bubble3D val="0"/>
            <c:spPr>
              <a:solidFill>
                <a:srgbClr val="00B0F0"/>
              </a:solidFill>
              <a:ln w="9528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1"/>
            <c:bubble3D val="0"/>
            <c:spPr>
              <a:solidFill>
                <a:srgbClr val="FF0000"/>
              </a:solidFill>
            </c:spPr>
          </c:dPt>
          <c:dLbls>
            <c:dLbl>
              <c:idx val="2"/>
              <c:layout>
                <c:manualLayout>
                  <c:x val="1.0918164475188417E-2"/>
                  <c:y val="2.465850060924773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1118497052591279E-3"/>
                  <c:y val="1.159182160675429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3.2147548666899908E-3"/>
                  <c:y val="-1.427025447485463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3.9105629631674424E-2"/>
                  <c:y val="-6.286010982008129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5.1749932038269806E-3"/>
                  <c:y val="-8.897911239223437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3.310111325214732E-3"/>
                  <c:y val="8.674003414130007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Лист1!$A$1:$L$1</c:f>
              <c:strCache>
                <c:ptCount val="12"/>
                <c:pt idx="0">
                  <c:v>Бектышское  - 110,6%</c:v>
                </c:pt>
                <c:pt idx="1">
                  <c:v>Белоносовское - 96,9%</c:v>
                </c:pt>
                <c:pt idx="2">
                  <c:v>Белоусовское  - 81,4%</c:v>
                </c:pt>
                <c:pt idx="3">
                  <c:v>Каратабанское - 164,5% </c:v>
                </c:pt>
                <c:pt idx="4">
                  <c:v>Лебедевское  - 129,9%</c:v>
                </c:pt>
                <c:pt idx="5">
                  <c:v>Новобатуринское  -100,2%</c:v>
                </c:pt>
                <c:pt idx="6">
                  <c:v>Печенкинское - 79,9% </c:v>
                </c:pt>
                <c:pt idx="7">
                  <c:v>Пискловское  - 116,2%</c:v>
                </c:pt>
                <c:pt idx="8">
                  <c:v>Селезянское - 236%</c:v>
                </c:pt>
                <c:pt idx="9">
                  <c:v>Еманжелинское  - 151,3%</c:v>
                </c:pt>
                <c:pt idx="10">
                  <c:v>Еткульское  -139,6%</c:v>
                </c:pt>
                <c:pt idx="11">
                  <c:v>Коелгинское - 137,5%</c:v>
                </c:pt>
              </c:strCache>
            </c:strRef>
          </c:cat>
          <c:val>
            <c:numRef>
              <c:f>Лист1!$A$2:$L$2</c:f>
              <c:numCache>
                <c:formatCode>General</c:formatCode>
                <c:ptCount val="12"/>
                <c:pt idx="0">
                  <c:v>69.7</c:v>
                </c:pt>
                <c:pt idx="1">
                  <c:v>441.1</c:v>
                </c:pt>
                <c:pt idx="2">
                  <c:v>57</c:v>
                </c:pt>
                <c:pt idx="3">
                  <c:v>822.7</c:v>
                </c:pt>
                <c:pt idx="4">
                  <c:v>191.4</c:v>
                </c:pt>
                <c:pt idx="5">
                  <c:v>389</c:v>
                </c:pt>
                <c:pt idx="6">
                  <c:v>363.6</c:v>
                </c:pt>
                <c:pt idx="7">
                  <c:v>152.9</c:v>
                </c:pt>
                <c:pt idx="8">
                  <c:v>916.3</c:v>
                </c:pt>
                <c:pt idx="9">
                  <c:v>2035</c:v>
                </c:pt>
                <c:pt idx="10">
                  <c:v>3589.8</c:v>
                </c:pt>
                <c:pt idx="11">
                  <c:v>2495.9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601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1">
                <a:solidFill>
                  <a:srgbClr val="FF0000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1" baseline="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601" baseline="0">
                <a:solidFill>
                  <a:schemeClr val="tx1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601" baseline="0">
                <a:solidFill>
                  <a:srgbClr val="FF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8236409604297699"/>
          <c:y val="8.9041557108959155E-2"/>
          <c:w val="0.31617105112342392"/>
          <c:h val="0.83023151414096064"/>
        </c:manualLayout>
      </c:layout>
      <c:overlay val="0"/>
      <c:txPr>
        <a:bodyPr/>
        <a:lstStyle/>
        <a:p>
          <a:pPr>
            <a:defRPr sz="160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53"/>
      <c:rotY val="4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20035334074537"/>
          <c:y val="3.7392865762592528E-2"/>
          <c:w val="0.8259120607989765"/>
          <c:h val="0.8473118279569892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2224371373307544"/>
                  <c:y val="1.15232251964845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6557059961315279"/>
                  <c:y val="2.592702985694868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1950,8 – 91,2%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1 полуг. 2017 г.</c:v>
                </c:pt>
                <c:pt idx="2">
                  <c:v>1 полуг. 2018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2139.1999999999998</c:v>
                </c:pt>
                <c:pt idx="2">
                  <c:v>1950.8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3964928"/>
        <c:axId val="73251584"/>
        <c:axId val="0"/>
      </c:bar3DChart>
      <c:catAx>
        <c:axId val="3964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732515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3251584"/>
        <c:scaling>
          <c:orientation val="minMax"/>
          <c:max val="25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964928"/>
        <c:crosses val="autoZero"/>
        <c:crossBetween val="between"/>
        <c:majorUnit val="400"/>
        <c:minorUnit val="50.006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53"/>
      <c:rotY val="4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705202312138727E-2"/>
          <c:y val="2.5806451612903226E-2"/>
          <c:w val="0.90173410404624277"/>
          <c:h val="0.8473118279569892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3821913481324019"/>
                  <c:y val="3.4695598485414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7083278967255255"/>
                  <c:y val="8.09563964659664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13195,8 – 109,9%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1 полуг. 2017 г.</c:v>
                </c:pt>
                <c:pt idx="2">
                  <c:v>1 полуг. 2018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12006.5</c:v>
                </c:pt>
                <c:pt idx="2">
                  <c:v>13195.8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3966976"/>
        <c:axId val="84695232"/>
        <c:axId val="0"/>
      </c:bar3DChart>
      <c:catAx>
        <c:axId val="3966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846952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4695232"/>
        <c:scaling>
          <c:orientation val="minMax"/>
          <c:max val="14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966976"/>
        <c:crosses val="autoZero"/>
        <c:crossBetween val="between"/>
        <c:majorUnit val="2000"/>
        <c:minorUnit val="50.006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26921082842646"/>
          <c:y val="7.0678179173311387E-2"/>
          <c:w val="0.77295373253645783"/>
          <c:h val="0.740116466253404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 КРС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1170055179054179"/>
                  <c:y val="-1.138543058421819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28533866607413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6176-104,4%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01.07.2017 г.</c:v>
                </c:pt>
                <c:pt idx="1">
                  <c:v>на 01.07.2018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5913</c:v>
                </c:pt>
                <c:pt idx="1">
                  <c:v>61176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 т.ч. коров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0141234307299189"/>
                  <c:y val="-1.4904735852677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4256517794319148"/>
                  <c:y val="-2.484122642112842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3117-105,8%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на 01.07.2017 г.</c:v>
                </c:pt>
                <c:pt idx="1">
                  <c:v>на 01.07.2018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2945</c:v>
                </c:pt>
                <c:pt idx="1">
                  <c:v>3117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978240"/>
        <c:axId val="32613504"/>
        <c:axId val="0"/>
      </c:bar3DChart>
      <c:catAx>
        <c:axId val="3978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613504"/>
        <c:crosses val="autoZero"/>
        <c:auto val="1"/>
        <c:lblAlgn val="ctr"/>
        <c:lblOffset val="100"/>
        <c:noMultiLvlLbl val="0"/>
      </c:catAx>
      <c:valAx>
        <c:axId val="32613504"/>
        <c:scaling>
          <c:orientation val="minMax"/>
          <c:max val="7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78240"/>
        <c:crosses val="autoZero"/>
        <c:crossBetween val="between"/>
        <c:majorUnit val="1250"/>
      </c:valAx>
      <c:spPr>
        <a:noFill/>
        <a:ln w="25392">
          <a:noFill/>
        </a:ln>
      </c:spPr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53"/>
      <c:rotY val="4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705202312138727E-2"/>
          <c:y val="2.5806451612903226E-2"/>
          <c:w val="0.90173410404624277"/>
          <c:h val="0.8473118279569892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214377112338141"/>
                  <c:y val="-1.4172433656829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7979089715136112"/>
                  <c:y val="2.551038058229284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371-105,8%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1 полуг. 2017 г.</c:v>
                </c:pt>
                <c:pt idx="2">
                  <c:v>1 полуг. 2018 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4133</c:v>
                </c:pt>
                <c:pt idx="2">
                  <c:v>4371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32495104"/>
        <c:axId val="32615808"/>
        <c:axId val="0"/>
      </c:bar3DChart>
      <c:catAx>
        <c:axId val="32495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326158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615808"/>
        <c:scaling>
          <c:orientation val="minMax"/>
          <c:max val="45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2495104"/>
        <c:crosses val="autoZero"/>
        <c:crossBetween val="between"/>
        <c:majorUnit val="900"/>
        <c:minorUnit val="50.006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427687047118218E-2"/>
          <c:y val="7.051617280619614E-2"/>
          <c:w val="0.84391986281359699"/>
          <c:h val="0.758401447458218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Сальдо прибылей и убытков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33910018228427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636929230085535"/>
                  <c:y val="-7.558683955750948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161,5-65,7%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247.5</c:v>
                </c:pt>
                <c:pt idx="1">
                  <c:v>161.5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2497152"/>
        <c:axId val="32617536"/>
        <c:axId val="0"/>
      </c:bar3DChart>
      <c:catAx>
        <c:axId val="32497152"/>
        <c:scaling>
          <c:orientation val="minMax"/>
        </c:scaling>
        <c:delete val="0"/>
        <c:axPos val="b"/>
        <c:majorTickMark val="out"/>
        <c:minorTickMark val="none"/>
        <c:tickLblPos val="nextTo"/>
        <c:crossAx val="32617536"/>
        <c:crosses val="autoZero"/>
        <c:auto val="1"/>
        <c:lblAlgn val="ctr"/>
        <c:lblOffset val="100"/>
        <c:noMultiLvlLbl val="0"/>
      </c:catAx>
      <c:valAx>
        <c:axId val="32617536"/>
        <c:scaling>
          <c:orientation val="minMax"/>
          <c:max val="25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497152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562818043911517E-2"/>
          <c:y val="4.1010489575232373E-2"/>
          <c:w val="0.88150408257271773"/>
          <c:h val="0.830887617425224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1083238243204924"/>
                  <c:y val="-2.9394882050142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420157555763372"/>
                  <c:y val="-2.449573504178547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5839-136,3%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4284</c:v>
                </c:pt>
                <c:pt idx="1">
                  <c:v>5839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7900</a:t>
                    </a:r>
                    <a:r>
                      <a:rPr lang="ru-RU" dirty="0" smtClean="0"/>
                      <a:t> – 83,4%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9133952"/>
        <c:axId val="32619840"/>
        <c:axId val="0"/>
      </c:bar3DChart>
      <c:catAx>
        <c:axId val="139133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619840"/>
        <c:crosses val="autoZero"/>
        <c:auto val="1"/>
        <c:lblAlgn val="ctr"/>
        <c:lblOffset val="100"/>
        <c:noMultiLvlLbl val="0"/>
      </c:catAx>
      <c:valAx>
        <c:axId val="32619840"/>
        <c:scaling>
          <c:orientation val="minMax"/>
          <c:max val="60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133952"/>
        <c:crosses val="autoZero"/>
        <c:crossBetween val="between"/>
        <c:majorUnit val="1000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562818043911517E-2"/>
          <c:y val="4.1010489575232373E-2"/>
          <c:w val="0.88150408257271773"/>
          <c:h val="0.830887617425224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1083238243204924"/>
                  <c:y val="-2.9394882050142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420157555763372"/>
                  <c:y val="-2.449573504178547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270,5-239,6%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112.9</c:v>
                </c:pt>
                <c:pt idx="1">
                  <c:v>270.5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</c:strCache>
            </c:strRef>
          </c:tx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7900</a:t>
                    </a:r>
                    <a:r>
                      <a:rPr lang="ru-RU" dirty="0" smtClean="0"/>
                      <a:t> – 83,4%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3966592"/>
        <c:axId val="105793216"/>
        <c:axId val="0"/>
      </c:bar3DChart>
      <c:catAx>
        <c:axId val="3396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5793216"/>
        <c:crosses val="autoZero"/>
        <c:auto val="1"/>
        <c:lblAlgn val="ctr"/>
        <c:lblOffset val="100"/>
        <c:noMultiLvlLbl val="0"/>
      </c:catAx>
      <c:valAx>
        <c:axId val="105793216"/>
        <c:scaling>
          <c:orientation val="minMax"/>
          <c:max val="3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966592"/>
        <c:crosses val="autoZero"/>
        <c:crossBetween val="between"/>
        <c:majorUnit val="50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993475374365092E-2"/>
          <c:y val="4.1016261155625039E-2"/>
          <c:w val="0.89837045473862265"/>
          <c:h val="0.852648112628008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.15679701070690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8650591799873731"/>
                  <c:y val="-3.63113248854702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711,8-111,1%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1 полуг. 2017 г.</c:v>
                </c:pt>
                <c:pt idx="1">
                  <c:v>1 полуг. 2018 г.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640.6</c:v>
                </c:pt>
                <c:pt idx="1">
                  <c:v>711.8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4047488"/>
        <c:axId val="105795520"/>
        <c:axId val="0"/>
      </c:bar3DChart>
      <c:catAx>
        <c:axId val="34047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5795520"/>
        <c:crosses val="autoZero"/>
        <c:auto val="1"/>
        <c:lblAlgn val="ctr"/>
        <c:lblOffset val="100"/>
        <c:noMultiLvlLbl val="0"/>
      </c:catAx>
      <c:valAx>
        <c:axId val="105795520"/>
        <c:scaling>
          <c:orientation val="minMax"/>
          <c:max val="7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047488"/>
        <c:crosses val="autoZero"/>
        <c:crossBetween val="between"/>
        <c:majorUnit val="100"/>
      </c:valAx>
      <c:spPr>
        <a:noFill/>
        <a:ln w="25384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0.7215</cdr:x>
      <cdr:y>0.51338</cdr:y>
    </cdr:from>
    <cdr:to>
      <cdr:x>0.72375</cdr:x>
      <cdr:y>0.54887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23884" y="2264042"/>
          <a:ext cx="18531" cy="1565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wrap="none" lIns="18288" tIns="0" rIns="0" bIns="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/>
        </a:p>
      </cdr:txBody>
    </cdr:sp>
  </cdr:relSizeAnchor>
  <cdr:relSizeAnchor xmlns:cdr="http://schemas.openxmlformats.org/drawingml/2006/chartDrawing">
    <cdr:from>
      <cdr:x>0.74346</cdr:x>
      <cdr:y>0.10122</cdr:y>
    </cdr:from>
    <cdr:to>
      <cdr:x>0.85971</cdr:x>
      <cdr:y>0.20584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986879" y="453530"/>
          <a:ext cx="936104" cy="468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(+238)</a:t>
          </a:r>
          <a:endParaRPr lang="ru-RU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t" anchorCtr="0" compatLnSpc="1">
            <a:prstTxWarp prst="textNoShape">
              <a:avLst/>
            </a:prstTxWarp>
          </a:bodyPr>
          <a:lstStyle>
            <a:lvl1pPr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Прямоуг.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7463" y="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t" anchorCtr="0" compatLnSpc="1">
            <a:prstTxWarp prst="textNoShape">
              <a:avLst/>
            </a:prstTxWarp>
          </a:bodyPr>
          <a:lstStyle>
            <a:lvl1pPr algn="r"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8" name="Прямоуг.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b" anchorCtr="0" compatLnSpc="1">
            <a:prstTxWarp prst="textNoShape">
              <a:avLst/>
            </a:prstTxWarp>
          </a:bodyPr>
          <a:lstStyle>
            <a:lvl1pPr defTabSz="909638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9" name="Прямоуг.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7463" y="9372600"/>
            <a:ext cx="29305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01" tIns="45450" rIns="90901" bIns="45450" numCol="1" anchor="b" anchorCtr="0" compatLnSpc="1">
            <a:prstTxWarp prst="textNoShape">
              <a:avLst/>
            </a:prstTxWarp>
          </a:bodyPr>
          <a:lstStyle>
            <a:lvl1pPr algn="r" defTabSz="909638">
              <a:defRPr sz="1200"/>
            </a:lvl1pPr>
          </a:lstStyle>
          <a:p>
            <a:pPr>
              <a:defRPr/>
            </a:pPr>
            <a:fld id="{6F58D0E2-27D3-43CC-A4BA-339BEC3FD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301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BA5C9-8BF4-43D8-BC6C-0DB513FFEC4F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687888"/>
            <a:ext cx="5407025" cy="44402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372600"/>
            <a:ext cx="29289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0FF9E-FFD9-45E6-8600-01E94A2F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596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937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195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0FF9E-FFD9-45E6-8600-01E94A2F41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195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D0D49-FEA7-41B8-8BAC-40BA9D9DB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7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6DE3C4-7290-4BC7-B549-39869F4F7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92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7ADDD-E301-4091-B717-4CFA73D1C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29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68217-BB15-4EB2-84B4-31AD291DF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09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95 w 2780"/>
                <a:gd name="T1" fmla="*/ 18 h 953"/>
                <a:gd name="T2" fmla="*/ 2705 w 2780"/>
                <a:gd name="T3" fmla="*/ 24 h 953"/>
                <a:gd name="T4" fmla="*/ 2638 w 2780"/>
                <a:gd name="T5" fmla="*/ 102 h 953"/>
                <a:gd name="T6" fmla="*/ 2535 w 2780"/>
                <a:gd name="T7" fmla="*/ 156 h 953"/>
                <a:gd name="T8" fmla="*/ 2529 w 2780"/>
                <a:gd name="T9" fmla="*/ 222 h 953"/>
                <a:gd name="T10" fmla="*/ 2511 w 2780"/>
                <a:gd name="T11" fmla="*/ 246 h 953"/>
                <a:gd name="T12" fmla="*/ 2493 w 2780"/>
                <a:gd name="T13" fmla="*/ 252 h 953"/>
                <a:gd name="T14" fmla="*/ 2421 w 2780"/>
                <a:gd name="T15" fmla="*/ 210 h 953"/>
                <a:gd name="T16" fmla="*/ 2281 w 2780"/>
                <a:gd name="T17" fmla="*/ 192 h 953"/>
                <a:gd name="T18" fmla="*/ 2257 w 2780"/>
                <a:gd name="T19" fmla="*/ 186 h 953"/>
                <a:gd name="T20" fmla="*/ 2239 w 2780"/>
                <a:gd name="T21" fmla="*/ 192 h 953"/>
                <a:gd name="T22" fmla="*/ 2167 w 2780"/>
                <a:gd name="T23" fmla="*/ 228 h 953"/>
                <a:gd name="T24" fmla="*/ 2131 w 2780"/>
                <a:gd name="T25" fmla="*/ 240 h 953"/>
                <a:gd name="T26" fmla="*/ 2107 w 2780"/>
                <a:gd name="T27" fmla="*/ 246 h 953"/>
                <a:gd name="T28" fmla="*/ 2095 w 2780"/>
                <a:gd name="T29" fmla="*/ 258 h 953"/>
                <a:gd name="T30" fmla="*/ 2095 w 2780"/>
                <a:gd name="T31" fmla="*/ 276 h 953"/>
                <a:gd name="T32" fmla="*/ 2072 w 2780"/>
                <a:gd name="T33" fmla="*/ 300 h 953"/>
                <a:gd name="T34" fmla="*/ 2054 w 2780"/>
                <a:gd name="T35" fmla="*/ 312 h 953"/>
                <a:gd name="T36" fmla="*/ 2042 w 2780"/>
                <a:gd name="T37" fmla="*/ 324 h 953"/>
                <a:gd name="T38" fmla="*/ 2030 w 2780"/>
                <a:gd name="T39" fmla="*/ 336 h 953"/>
                <a:gd name="T40" fmla="*/ 1997 w 2780"/>
                <a:gd name="T41" fmla="*/ 342 h 953"/>
                <a:gd name="T42" fmla="*/ 1931 w 2780"/>
                <a:gd name="T43" fmla="*/ 336 h 953"/>
                <a:gd name="T44" fmla="*/ 1895 w 2780"/>
                <a:gd name="T45" fmla="*/ 330 h 953"/>
                <a:gd name="T46" fmla="*/ 1883 w 2780"/>
                <a:gd name="T47" fmla="*/ 342 h 953"/>
                <a:gd name="T48" fmla="*/ 1871 w 2780"/>
                <a:gd name="T49" fmla="*/ 354 h 953"/>
                <a:gd name="T50" fmla="*/ 1841 w 2780"/>
                <a:gd name="T51" fmla="*/ 360 h 953"/>
                <a:gd name="T52" fmla="*/ 1782 w 2780"/>
                <a:gd name="T53" fmla="*/ 342 h 953"/>
                <a:gd name="T54" fmla="*/ 1758 w 2780"/>
                <a:gd name="T55" fmla="*/ 342 h 953"/>
                <a:gd name="T56" fmla="*/ 1734 w 2780"/>
                <a:gd name="T57" fmla="*/ 354 h 953"/>
                <a:gd name="T58" fmla="*/ 1671 w 2780"/>
                <a:gd name="T59" fmla="*/ 425 h 953"/>
                <a:gd name="T60" fmla="*/ 1629 w 2780"/>
                <a:gd name="T61" fmla="*/ 569 h 953"/>
                <a:gd name="T62" fmla="*/ 1629 w 2780"/>
                <a:gd name="T63" fmla="*/ 593 h 953"/>
                <a:gd name="T64" fmla="*/ 1635 w 2780"/>
                <a:gd name="T65" fmla="*/ 641 h 953"/>
                <a:gd name="T66" fmla="*/ 1653 w 2780"/>
                <a:gd name="T67" fmla="*/ 659 h 953"/>
                <a:gd name="T68" fmla="*/ 1647 w 2780"/>
                <a:gd name="T69" fmla="*/ 671 h 953"/>
                <a:gd name="T70" fmla="*/ 1635 w 2780"/>
                <a:gd name="T71" fmla="*/ 683 h 953"/>
                <a:gd name="T72" fmla="*/ 1557 w 2780"/>
                <a:gd name="T73" fmla="*/ 689 h 953"/>
                <a:gd name="T74" fmla="*/ 1480 w 2780"/>
                <a:gd name="T75" fmla="*/ 629 h 953"/>
                <a:gd name="T76" fmla="*/ 1345 w 2780"/>
                <a:gd name="T77" fmla="*/ 587 h 953"/>
                <a:gd name="T78" fmla="*/ 1196 w 2780"/>
                <a:gd name="T79" fmla="*/ 671 h 953"/>
                <a:gd name="T80" fmla="*/ 1025 w 2780"/>
                <a:gd name="T81" fmla="*/ 731 h 953"/>
                <a:gd name="T82" fmla="*/ 822 w 2780"/>
                <a:gd name="T83" fmla="*/ 743 h 953"/>
                <a:gd name="T84" fmla="*/ 634 w 2780"/>
                <a:gd name="T85" fmla="*/ 701 h 953"/>
                <a:gd name="T86" fmla="*/ 574 w 2780"/>
                <a:gd name="T87" fmla="*/ 695 h 953"/>
                <a:gd name="T88" fmla="*/ 562 w 2780"/>
                <a:gd name="T89" fmla="*/ 701 h 953"/>
                <a:gd name="T90" fmla="*/ 526 w 2780"/>
                <a:gd name="T91" fmla="*/ 731 h 953"/>
                <a:gd name="T92" fmla="*/ 439 w 2780"/>
                <a:gd name="T93" fmla="*/ 809 h 953"/>
                <a:gd name="T94" fmla="*/ 409 w 2780"/>
                <a:gd name="T95" fmla="*/ 821 h 953"/>
                <a:gd name="T96" fmla="*/ 385 w 2780"/>
                <a:gd name="T97" fmla="*/ 821 h 953"/>
                <a:gd name="T98" fmla="*/ 338 w 2780"/>
                <a:gd name="T99" fmla="*/ 827 h 953"/>
                <a:gd name="T100" fmla="*/ 212 w 2780"/>
                <a:gd name="T101" fmla="*/ 851 h 953"/>
                <a:gd name="T102" fmla="*/ 176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807 w 2780"/>
                <a:gd name="T115" fmla="*/ 24 h 95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Полилиния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Полилиния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Полилиния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Полилиния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Полилиния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Полилиния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Полилиния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Полилиния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Полилиния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Полилиния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Полилиния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олилиния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Полилиния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7058" name="Прямоуг.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7059" name="Прямоуг.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" name="Прямоуг.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Прямоуг.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Прямоуг.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572B0-7E67-4C58-9D26-C0B6AC80F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97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Автофигура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Прямоуг.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Автофигура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33189 w 4917"/>
                <a:gd name="T3" fmla="*/ 0 h 1000"/>
                <a:gd name="T4" fmla="*/ 36955 w 4917"/>
                <a:gd name="T5" fmla="*/ 765 h 1000"/>
                <a:gd name="T6" fmla="*/ 33197 w 4917"/>
                <a:gd name="T7" fmla="*/ 1529 h 1000"/>
                <a:gd name="T8" fmla="*/ 0 w 4917"/>
                <a:gd name="T9" fmla="*/ 1529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Линия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695" name="Прямоуг.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4696" name="Прямоуг.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Прямоуг.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Прямоуг.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Прямоуг.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9F3A-94AD-4CC8-85BF-23CFEE784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38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иния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Группа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Овал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Овал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Овал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Овал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Овал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Овал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Овал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Овал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Овал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Овал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Овал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Овал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Овал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Овал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Овал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Овал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Овал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Овал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Овал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Овал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Овал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Овал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Овал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Овал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Овал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Овал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Овал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Овал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Овал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Овал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Овал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7" name="Линия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4931" name="Прямоуг.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ru-RU" altLang="en-US" noProof="0" smtClean="0"/>
              <a:t>Образец заголовка</a:t>
            </a:r>
          </a:p>
        </p:txBody>
      </p:sp>
      <p:sp>
        <p:nvSpPr>
          <p:cNvPr id="124932" name="Прямоуг.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ru-RU" altLang="en-US" noProof="0" smtClean="0"/>
              <a:t>Образец подзаголовка</a:t>
            </a:r>
          </a:p>
        </p:txBody>
      </p:sp>
      <p:sp>
        <p:nvSpPr>
          <p:cNvPr id="38" name="Прямоуг.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Прямоуг.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Прямоуг.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C216A-7230-454E-B55A-156CF9400C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981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9269" name="Прямоуг.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9273" name="Прямоуг.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6698F-5AB2-44D6-8EE3-61C67D4C6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260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Прямоуг.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Прямоуг.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Прямоуг.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6434" name="Прямоуг.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6435" name="Прямоуг.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8" name="Прямоуг.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Прямоуг.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CB2D-2658-4B1E-B978-3B13FDDA0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126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B9747B-E684-40EE-A447-79D7E5F4BC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CD478F-F82D-4578-978E-8D4BFC233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BE6E0-6BD5-48B5-993C-341759447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41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6F381D-3085-4CB4-81CE-FC06020B8F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E6B33-0122-46E0-AD97-807F4F2D10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0FD65F-00CA-46F0-B50B-A08CFFCCF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14C7EA-1098-4DC0-B467-328E12E877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988651-9FA0-43C2-B133-3B1CEA7A2F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92317-0002-4EF6-A41C-F62544022E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D526E9-AEFF-4ABA-93F4-9BAFA677AD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7C985-8E46-496C-B211-E843C6A131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543EBA-7BE7-41B6-AD54-2D81C95562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605E0-F7E6-4A78-82F3-E77AF95F2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77220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F2310-4C2B-43B6-84DD-BE7AE2D9C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375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0F719-6781-4068-B945-5D4536F1C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94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DF950-E05A-43C9-BAC1-D8322C611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640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C3CC4-D3FE-4355-9877-89662B348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041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F9736-D87C-4573-8D8F-976B4E7495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138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A0C89-11CB-45F8-BEA1-889EE2581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69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F076C-0164-44DA-8341-182D39151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96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F5EB061-6F4A-4A4D-99F7-7E7939419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  <p:sldLayoutId id="214748421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4" name="Прямоуг.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6038" name="Прямоуг.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" name="Прямоуг. 20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" name="Прямоуг.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" name="Прямоуг.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920EDA9-4AFF-4147-97D8-7AF2A1E91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6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.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Прямоуг.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" name="Прямоуг.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1488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Прямоуг.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3163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Прямоуг.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1488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EC496E62-1B2E-46C2-97E6-693294D6E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.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5123" name="Прямоуг.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4" name="Прямоуг.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5" name="Прямоуг.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6" name="Прямоуг.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EE3E79BF-2D9E-4029-AF3F-9EB7992C30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8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Arial" charset="0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Arial" charset="0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Arial" charset="0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Arial" charset="0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Прямоуг.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8246" name="Прямоуг.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" name="Прямоуг. 6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Прямоуг.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Прямоуг.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1803906-BEBD-4417-BC99-74AFDCC90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2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30BE06B8-66CB-486C-95C3-49D017B2A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F5EB061-6F4A-4A4D-99F7-7E7939419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5" r:id="rId4"/>
    <p:sldLayoutId id="2147484366" r:id="rId5"/>
    <p:sldLayoutId id="2147484367" r:id="rId6"/>
    <p:sldLayoutId id="2147484368" r:id="rId7"/>
    <p:sldLayoutId id="2147484369" r:id="rId8"/>
    <p:sldLayoutId id="2147484370" r:id="rId9"/>
    <p:sldLayoutId id="2147484371" r:id="rId10"/>
    <p:sldLayoutId id="2147484372" r:id="rId11"/>
    <p:sldLayoutId id="2147484373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v_melnik\Documents\Фото района\IMG_7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4376" y="332656"/>
            <a:ext cx="87849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Итоги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социально-</a:t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экономического развития </a:t>
            </a: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Еткульского муниципального района 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1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полугодие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2018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87264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76672"/>
            <a:ext cx="7864475" cy="86382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Фонд начисленной заработной платы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 крупным и средним организациям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 rot="-5400000">
            <a:off x="-136944" y="3850273"/>
            <a:ext cx="12946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080521"/>
              </p:ext>
            </p:extLst>
          </p:nvPr>
        </p:nvGraphicFramePr>
        <p:xfrm>
          <a:off x="679658" y="1340768"/>
          <a:ext cx="7694662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62099" y="548680"/>
            <a:ext cx="7864475" cy="936625"/>
          </a:xfrm>
        </p:spPr>
        <p:txBody>
          <a:bodyPr>
            <a:no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Среднемесячная начисленная заработная плата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по крупным и средним организациям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 rot="16200000">
            <a:off x="83543" y="3662353"/>
            <a:ext cx="8185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рублей</a:t>
            </a: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102065"/>
              </p:ext>
            </p:extLst>
          </p:nvPr>
        </p:nvGraphicFramePr>
        <p:xfrm>
          <a:off x="662099" y="1484784"/>
          <a:ext cx="7519199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823913" y="620713"/>
            <a:ext cx="8320087" cy="936625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Среднемесячная заработная плата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 отраслям по крупным и средним организациям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 rot="-5400000">
            <a:off x="53270" y="3543444"/>
            <a:ext cx="8185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рублей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539750" y="6276975"/>
            <a:ext cx="184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600" b="1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2092972"/>
              </p:ext>
            </p:extLst>
          </p:nvPr>
        </p:nvGraphicFramePr>
        <p:xfrm>
          <a:off x="631826" y="1483091"/>
          <a:ext cx="7568610" cy="4793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87578" y="620688"/>
            <a:ext cx="7864475" cy="57546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Оборот розничной торговли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 rot="16200000">
            <a:off x="200421" y="3619599"/>
            <a:ext cx="12938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238565271"/>
              </p:ext>
            </p:extLst>
          </p:nvPr>
        </p:nvGraphicFramePr>
        <p:xfrm>
          <a:off x="685931" y="1052736"/>
          <a:ext cx="777686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63011" y="6093296"/>
            <a:ext cx="4919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* - в сопоставимых ценах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5526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8100" y="476672"/>
            <a:ext cx="7937500" cy="79193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Количество объектов,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учтенных в статрегистре Росстата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192086" y="3449430"/>
            <a:ext cx="8520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 smtClean="0">
                <a:latin typeface="Times New Roman" pitchFamily="18" charset="0"/>
              </a:rPr>
              <a:t>единиц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80296872"/>
              </p:ext>
            </p:extLst>
          </p:nvPr>
        </p:nvGraphicFramePr>
        <p:xfrm>
          <a:off x="683568" y="1268760"/>
          <a:ext cx="777686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725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563375" y="620688"/>
            <a:ext cx="7937500" cy="50378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Собственные доходы бюджетов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 rot="-5400000">
            <a:off x="-142081" y="3413919"/>
            <a:ext cx="1458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</a:t>
            </a:r>
            <a:r>
              <a:rPr lang="ru-RU" sz="1600" b="1" dirty="0" smtClean="0">
                <a:latin typeface="Times New Roman" pitchFamily="18" charset="0"/>
              </a:rPr>
              <a:t>лн. рублей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23531"/>
              </p:ext>
            </p:extLst>
          </p:nvPr>
        </p:nvGraphicFramePr>
        <p:xfrm>
          <a:off x="467544" y="1196752"/>
          <a:ext cx="820960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827584" y="476672"/>
            <a:ext cx="7793037" cy="622399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Структура и выполнение плана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</a:t>
            </a: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доходов 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/>
            </a:r>
            <a:b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бюджетов поселений       </a:t>
            </a:r>
          </a:p>
        </p:txBody>
      </p:sp>
      <p:sp>
        <p:nvSpPr>
          <p:cNvPr id="30723" name="Поле 6"/>
          <p:cNvSpPr txBox="1">
            <a:spLocks noChangeArrowheads="1"/>
          </p:cNvSpPr>
          <p:nvPr/>
        </p:nvSpPr>
        <p:spPr bwMode="auto">
          <a:xfrm>
            <a:off x="3111500" y="5032375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 b="1"/>
          </a:p>
          <a:p>
            <a:pPr eaLnBrk="1" hangingPunct="1"/>
            <a:endParaRPr lang="ru-RU" sz="2400" b="1"/>
          </a:p>
        </p:txBody>
      </p:sp>
      <p:graphicFrame>
        <p:nvGraphicFramePr>
          <p:cNvPr id="2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5893104"/>
              </p:ext>
            </p:extLst>
          </p:nvPr>
        </p:nvGraphicFramePr>
        <p:xfrm>
          <a:off x="467544" y="1268760"/>
          <a:ext cx="8331895" cy="4989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2420888"/>
            <a:ext cx="7937500" cy="11525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/>
              </a:rPr>
              <a:t>СПАСИБО ЗА ВНИМАНИЕ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. 4"/>
          <p:cNvSpPr>
            <a:spLocks noGrp="1" noChangeArrowheads="1"/>
          </p:cNvSpPr>
          <p:nvPr>
            <p:ph type="title"/>
          </p:nvPr>
        </p:nvSpPr>
        <p:spPr>
          <a:xfrm>
            <a:off x="923707" y="404664"/>
            <a:ext cx="8188325" cy="148748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Отгружено продукции собственного производства, выполнено работ,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услуг собственными силами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крупными и средними организациями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 rot="16200000">
            <a:off x="39690" y="3618806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млн. рублей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03537015"/>
              </p:ext>
            </p:extLst>
          </p:nvPr>
        </p:nvGraphicFramePr>
        <p:xfrm>
          <a:off x="679382" y="1628800"/>
          <a:ext cx="828092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596385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Производство мяса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graphicFrame>
        <p:nvGraphicFramePr>
          <p:cNvPr id="2" name="Объект 5"/>
          <p:cNvGraphicFramePr>
            <a:graphicFrameLocks noGrp="1" noChangeAspect="1"/>
          </p:cNvGraphicFramePr>
          <p:nvPr>
            <p:ph type="chart" sz="half" idx="4294967295"/>
            <p:extLst>
              <p:ext uri="{D42A27DB-BD31-4B8C-83A1-F6EECF244321}">
                <p14:modId xmlns:p14="http://schemas.microsoft.com/office/powerpoint/2010/main" val="3272908292"/>
              </p:ext>
            </p:extLst>
          </p:nvPr>
        </p:nvGraphicFramePr>
        <p:xfrm>
          <a:off x="539552" y="1541178"/>
          <a:ext cx="8207375" cy="4408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412" name="Text Box 4"/>
          <p:cNvSpPr txBox="1">
            <a:spLocks noChangeArrowheads="1"/>
          </p:cNvSpPr>
          <p:nvPr/>
        </p:nvSpPr>
        <p:spPr bwMode="auto">
          <a:xfrm rot="-5400000">
            <a:off x="169206" y="3571432"/>
            <a:ext cx="790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тонн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31825" y="548680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Производство молока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 rot="-5400000">
            <a:off x="253207" y="3412491"/>
            <a:ext cx="6207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тонн</a:t>
            </a:r>
          </a:p>
        </p:txBody>
      </p:sp>
      <p:graphicFrame>
        <p:nvGraphicFramePr>
          <p:cNvPr id="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185056"/>
              </p:ext>
            </p:extLst>
          </p:nvPr>
        </p:nvGraphicFramePr>
        <p:xfrm>
          <a:off x="683568" y="1628800"/>
          <a:ext cx="8177587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Поголовье скота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 rot="16200000">
            <a:off x="334417" y="3876451"/>
            <a:ext cx="7032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голов</a:t>
            </a:r>
          </a:p>
          <a:p>
            <a:pPr eaLnBrk="1" hangingPunct="1"/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8589587"/>
              </p:ext>
            </p:extLst>
          </p:nvPr>
        </p:nvGraphicFramePr>
        <p:xfrm>
          <a:off x="179512" y="1412875"/>
          <a:ext cx="8640960" cy="5112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3545" y="476672"/>
            <a:ext cx="8512175" cy="9366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Надой молока на 1 корову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 сельскохозяйственных организациях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 rot="-5400000">
            <a:off x="133256" y="3296766"/>
            <a:ext cx="792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itchFamily="18" charset="0"/>
              </a:rPr>
              <a:t>кг</a:t>
            </a:r>
          </a:p>
        </p:txBody>
      </p:sp>
      <p:graphicFrame>
        <p:nvGraphicFramePr>
          <p:cNvPr id="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044923"/>
              </p:ext>
            </p:extLst>
          </p:nvPr>
        </p:nvGraphicFramePr>
        <p:xfrm>
          <a:off x="697612" y="1620857"/>
          <a:ext cx="8052688" cy="4480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618099" y="476672"/>
            <a:ext cx="7937500" cy="115252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Финансовые результаты деятельности                                                      крупных и средних организаций </a:t>
            </a:r>
            <a:b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</a:b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(сальдо прибылей и убытков)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 rot="-5400000">
            <a:off x="-3407" y="3450432"/>
            <a:ext cx="12430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 err="1">
                <a:latin typeface="Times New Roman" pitchFamily="18" charset="0"/>
              </a:rPr>
              <a:t>млн.рублей</a:t>
            </a:r>
            <a:endParaRPr lang="ru-RU" sz="1600" b="1" dirty="0">
              <a:latin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446907584"/>
              </p:ext>
            </p:extLst>
          </p:nvPr>
        </p:nvGraphicFramePr>
        <p:xfrm>
          <a:off x="683568" y="1484784"/>
          <a:ext cx="777686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8720" y="620688"/>
            <a:ext cx="7864475" cy="57606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Введено в действие жилых домов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 rot="-5400000">
            <a:off x="-70938" y="3535434"/>
            <a:ext cx="1302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dirty="0"/>
              <a:t>кв</a:t>
            </a:r>
            <a:r>
              <a:rPr lang="ru-RU" dirty="0" smtClean="0"/>
              <a:t>. метров</a:t>
            </a:r>
            <a:endParaRPr lang="ru-RU" dirty="0"/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3407349"/>
              </p:ext>
            </p:extLst>
          </p:nvPr>
        </p:nvGraphicFramePr>
        <p:xfrm>
          <a:off x="683568" y="1127812"/>
          <a:ext cx="8050550" cy="51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. 4"/>
          <p:cNvSpPr>
            <a:spLocks noGrp="1" noChangeArrowheads="1"/>
          </p:cNvSpPr>
          <p:nvPr>
            <p:ph type="title" idx="4294967295"/>
          </p:nvPr>
        </p:nvSpPr>
        <p:spPr>
          <a:xfrm>
            <a:off x="758720" y="620688"/>
            <a:ext cx="7864475" cy="57606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Инвестиции в основной капитал 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 rot="-5400000">
            <a:off x="49705" y="3535434"/>
            <a:ext cx="1060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600" b="1" dirty="0" smtClean="0">
                <a:latin typeface="+mn-lt"/>
              </a:rPr>
              <a:t>Млн. руб</a:t>
            </a:r>
            <a:r>
              <a:rPr lang="ru-RU" b="1" dirty="0" smtClean="0">
                <a:latin typeface="+mn-lt"/>
              </a:rPr>
              <a:t>.</a:t>
            </a:r>
            <a:endParaRPr lang="ru-RU" b="1" dirty="0">
              <a:latin typeface="+mn-lt"/>
            </a:endParaRPr>
          </a:p>
        </p:txBody>
      </p:sp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7776968"/>
              </p:ext>
            </p:extLst>
          </p:nvPr>
        </p:nvGraphicFramePr>
        <p:xfrm>
          <a:off x="683568" y="1127812"/>
          <a:ext cx="8050550" cy="518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733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2_Склон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2_Скругленный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2_Сет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2_Разрез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Уровень">
  <a:themeElements>
    <a:clrScheme name="Уровень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2_Уровен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ровень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ровень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ровень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11252</TotalTime>
  <Words>201</Words>
  <Application>Microsoft Office PowerPoint</Application>
  <PresentationFormat>Экран (4:3)</PresentationFormat>
  <Paragraphs>87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Оформление по умолчанию</vt:lpstr>
      <vt:lpstr>2_Склон</vt:lpstr>
      <vt:lpstr>2_Скругленный</vt:lpstr>
      <vt:lpstr>2_Сеть</vt:lpstr>
      <vt:lpstr>2_Разрез</vt:lpstr>
      <vt:lpstr>2_Уровень</vt:lpstr>
      <vt:lpstr>Воздушный поток</vt:lpstr>
      <vt:lpstr>Презентация PowerPoint</vt:lpstr>
      <vt:lpstr>Отгружено продукции собственного производства, выполнено работ,   услуг собственными силами  крупными и средними организациями</vt:lpstr>
      <vt:lpstr>Производство мяса  в сельскохозяйственных организациях</vt:lpstr>
      <vt:lpstr>Производство молока  в сельскохозяйственных организациях</vt:lpstr>
      <vt:lpstr>Поголовье скота  в сельскохозяйственных организациях</vt:lpstr>
      <vt:lpstr>Надой молока на 1 корову  в сельскохозяйственных организациях</vt:lpstr>
      <vt:lpstr>Финансовые результаты деятельности                                                      крупных и средних организаций  (сальдо прибылей и убытков)</vt:lpstr>
      <vt:lpstr>Введено в действие жилых домов</vt:lpstr>
      <vt:lpstr>Инвестиции в основной капитал </vt:lpstr>
      <vt:lpstr>Фонд начисленной заработной платы по крупным и средним организациям</vt:lpstr>
      <vt:lpstr>Среднемесячная начисленная заработная плата   по крупным и средним организациям</vt:lpstr>
      <vt:lpstr>Среднемесячная заработная плата  по отраслям по крупным и средним организациям</vt:lpstr>
      <vt:lpstr>Оборот розничной торговли</vt:lpstr>
      <vt:lpstr>Количество объектов,  учтенных в статрегистре Росстата </vt:lpstr>
      <vt:lpstr>Собственные доходы бюджетов</vt:lpstr>
      <vt:lpstr>Структура и выполнение плана доходов  бюджетов поселений       </vt:lpstr>
      <vt:lpstr>СПАСИБО ЗА ВНИМАНИЕ</vt:lpstr>
    </vt:vector>
  </TitlesOfParts>
  <Company>Etkul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Виктория Валерьевна Мельник</cp:lastModifiedBy>
  <cp:revision>300</cp:revision>
  <cp:lastPrinted>2017-08-21T05:18:43Z</cp:lastPrinted>
  <dcterms:created xsi:type="dcterms:W3CDTF">2008-01-23T02:58:16Z</dcterms:created>
  <dcterms:modified xsi:type="dcterms:W3CDTF">2018-08-28T10:23:03Z</dcterms:modified>
</cp:coreProperties>
</file>